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5"/>
  </p:notesMasterIdLst>
  <p:handoutMasterIdLst>
    <p:handoutMasterId r:id="rId26"/>
  </p:handoutMasterIdLst>
  <p:sldIdLst>
    <p:sldId id="256" r:id="rId2"/>
    <p:sldId id="328" r:id="rId3"/>
    <p:sldId id="258" r:id="rId4"/>
    <p:sldId id="336" r:id="rId5"/>
    <p:sldId id="348" r:id="rId6"/>
    <p:sldId id="349" r:id="rId7"/>
    <p:sldId id="332" r:id="rId8"/>
    <p:sldId id="338" r:id="rId9"/>
    <p:sldId id="341" r:id="rId10"/>
    <p:sldId id="352" r:id="rId11"/>
    <p:sldId id="342" r:id="rId12"/>
    <p:sldId id="350" r:id="rId13"/>
    <p:sldId id="333" r:id="rId14"/>
    <p:sldId id="351" r:id="rId15"/>
    <p:sldId id="337" r:id="rId16"/>
    <p:sldId id="261" r:id="rId17"/>
    <p:sldId id="347" r:id="rId18"/>
    <p:sldId id="346" r:id="rId19"/>
    <p:sldId id="345" r:id="rId20"/>
    <p:sldId id="262" r:id="rId21"/>
    <p:sldId id="276" r:id="rId22"/>
    <p:sldId id="335" r:id="rId23"/>
    <p:sldId id="33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hammed zaman" initials="mz" lastIdx="1" clrIdx="0">
    <p:extLst>
      <p:ext uri="{19B8F6BF-5375-455C-9EA6-DF929625EA0E}">
        <p15:presenceInfo xmlns:p15="http://schemas.microsoft.com/office/powerpoint/2012/main" userId="0fadc922c92219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A7E02-5FA6-7BB6-716B-D1F1FD00648C}" v="231" dt="2024-11-04T12:03:15.131"/>
    <p1510:client id="{2143F3B2-8D21-6738-E13E-671EB9A66D9C}" v="15" dt="2024-11-04T10:34:36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ADDA3-F24F-427E-830E-FF3071D5E1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EAEE5-2E3C-4286-8E38-5AC0BC187C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8022-4CA8-4F62-BFE3-219469818033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B6018-A68D-4B88-B147-44C3F85808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3AB18-5B07-4754-832F-156F2F993C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83FE8-0BBE-4A71-A31C-3E444B5406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359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99EDE4-DE35-462C-8EDF-5DEBF3708F99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52729-263D-4D4D-983C-99FFAACBB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15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729-263D-4D4D-983C-99FFAACBB1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4732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F52729-263D-4D4D-983C-99FFAACBB1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4342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CE00-3E3C-4D5E-A6D5-E807A1ACD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7B3A02-4F83-4A24-8437-3B5C22F196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E0A9A-2C2F-4157-852A-31F1E1096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CFE1A-7231-441F-9E6D-555CDEFE0720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2BFB6-D189-42A0-9E67-AFE4EB7C7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B164B-1CE2-48B9-AFC2-084934FB6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61879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B45CB-58B6-4737-A6A8-A5086D87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38CF0-7DB8-43DA-A193-E2DE823E21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8016A-F210-4D47-8968-D4CF95CE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46522-47CB-4712-A4A8-042F7B315159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06F75A-92B0-4DEA-9DF4-B138E76ED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9CD42-14C2-4B98-B48C-BBE3D35E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08863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367B7-4F90-49FA-A49B-FB17BBDFC8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08FEE-1B50-491F-989B-8E0E1D0160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862F1-C726-4322-A906-6B5D5FB3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8C73F-FE02-4680-8D79-0FA89784DAF6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D7E49-7B6A-4AF4-90D1-B35CA4342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E801A-29D3-46ED-8349-11923CB8A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88652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2F945-EA28-43F7-8BCC-57CC5B5B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50A0F-6FD8-41DC-9015-6C89FD001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C37FA-9FD6-45C7-B645-939D4047B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7205-A690-4984-A9BD-4BE0C7D01060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F21C0-F9B1-4DE8-8D3D-C73EBC0FB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23774-ACF8-432A-89F5-52B0D2AD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879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2D4C-84CC-437B-A1BA-8C1DFBD59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8969E4-DA12-4A31-8C23-BCF7BC03A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BB8B8-FD56-4245-B09B-C9AA62F27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5EA61-9441-4A05-90CA-212015021C8E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466F24-EE67-46A9-A038-C17CB88D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7ABAC-397A-4DDD-B726-759ED8A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945878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5E27-E8AB-4D2F-BA3F-F6F5CE917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7464B-0A04-4FB2-9B77-5785B7E314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7E86CE-A769-4B63-8FF4-B21F69285C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AEB97-1813-4309-B2B7-3FF0943D0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7EBF-792D-4990-AA0F-4DA24EB33F58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FDD33-1578-4DF2-830D-EDB6AE7FD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EE0BE-BBA9-4015-8767-8B509D14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04102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5984E-34C6-4172-AA19-091A996ED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F895-688C-4BCA-9AEF-861DFCE68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659D4-4432-4023-8D23-87335AAF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23C70B-01D5-4977-B531-FB8969730E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89655A-DD65-428D-B058-FD1758C835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26E78-0551-4D35-96C9-D6E8BDA1B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D2148-3D7F-4C7C-AE34-2E91007F15A7}" type="datetime1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EB28E2-426F-43FD-80BC-0E3F84652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A55E32-3A6F-404A-AE47-ACF339104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57460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8A0D-09D0-456A-A1CA-8AF50307D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FE2247-3058-48C8-AB1B-3068592DE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4EE1-D3C5-48EF-908D-65198A90CF37}" type="datetime1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677301-A37B-4373-9AD1-766FD5A2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C8160-B7DA-4300-A26D-3E889B03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1666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793F5-01DF-48AC-A07D-A26478265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C6C6D-99A5-4D6C-A749-8E6CDC02694A}" type="datetime1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31B92-E72E-4DFA-B4E7-24C6BFEC2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CD8747-E850-40E8-ABA7-239CE87D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91930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E4A8E-FE94-4328-925E-94B358557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0D9FF-AFB7-4688-997B-9A3AC8B88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7F658-76B9-4AD1-84A7-80CBAF509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84FDF-CADE-44CA-BDA1-C487651D9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266A1-BD95-40A3-AC18-FFB14C06D16A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156356-2C23-4168-99E7-35C668EEE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F5DE8-E3EA-4290-AA63-CD43DA48B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5869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E417-6514-4A16-A0FC-515DF2A4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235B9B-6741-45F9-8622-49D15131C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5FC146-7D13-4A1C-B57F-68C81B2D19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8A90-3C8A-4B03-896A-C3DA2B315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18640-C0EA-4C31-AB79-C073E481AD18}" type="datetime1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9A313-1632-4F5E-86DF-3BF91A801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90EF4-65C6-4A56-AEA8-8C142C9A4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34067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D3915A-17CD-4838-92E8-E4E86B2AE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E79DE-4251-4F9A-BFAD-E150A9A46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5317E-F5D2-4910-B92F-B5B4BB7BF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3BAF1-AF68-4854-967B-3687235B18E0}" type="datetime1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2268B-8F34-44A6-938A-16870E2B1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Images courtesy of google - Total Slides: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20A0C-9683-4D51-AE90-E8CBDB080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A5D23-CF4A-4C6B-8927-85F23E1CC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57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docs.google.com/forms/d/e/1FAIpQLScVtjTWKj3zHEgDvC5mqedudZgBsPcG5iu3sPrAYr9DAevXwQ/viewform?usp=sf_link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21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apps-script" TargetMode="External"/><Relationship Id="rId3" Type="http://schemas.openxmlformats.org/officeDocument/2006/relationships/hyperlink" Target="https://www.php.net/" TargetMode="External"/><Relationship Id="rId7" Type="http://schemas.openxmlformats.org/officeDocument/2006/relationships/hyperlink" Target="https://www.jisr.net/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.visualstudio.com/" TargetMode="External"/><Relationship Id="rId5" Type="http://schemas.openxmlformats.org/officeDocument/2006/relationships/hyperlink" Target="https://www.w3schools.com/css/" TargetMode="External"/><Relationship Id="rId10" Type="http://schemas.openxmlformats.org/officeDocument/2006/relationships/image" Target="../media/image98.png"/><Relationship Id="rId4" Type="http://schemas.openxmlformats.org/officeDocument/2006/relationships/hyperlink" Target="https://www.w3schools.com/html/" TargetMode="External"/><Relationship Id="rId9" Type="http://schemas.openxmlformats.org/officeDocument/2006/relationships/hyperlink" Target="https://workspace.google.com/products/sheets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7" Type="http://schemas.openxmlformats.org/officeDocument/2006/relationships/image" Target="../media/image105.gif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gif"/><Relationship Id="rId4" Type="http://schemas.openxmlformats.org/officeDocument/2006/relationships/image" Target="../media/image10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Gecat</a:t>
            </a:r>
            <a:r>
              <a:rPr lang="en-US"/>
              <a:t> Summer Training 241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0264" y="3602038"/>
            <a:ext cx="9057736" cy="2762818"/>
          </a:xfrm>
        </p:spPr>
        <p:txBody>
          <a:bodyPr vert="horz" lIns="91440" tIns="45720" rIns="91440" bIns="45720" numCol="2" rtlCol="0" anchor="t">
            <a:normAutofit/>
          </a:bodyPr>
          <a:lstStyle/>
          <a:p>
            <a:r>
              <a:rPr lang="en-US"/>
              <a:t>Undergraduate Degree in Management Information System</a:t>
            </a:r>
          </a:p>
          <a:p>
            <a:r>
              <a:rPr lang="en-US">
                <a:ea typeface="Calibri"/>
                <a:cs typeface="Calibri"/>
              </a:rPr>
              <a:t>Summer Training</a:t>
            </a:r>
          </a:p>
          <a:p>
            <a:r>
              <a:rPr lang="en-US"/>
              <a:t>Semester 233 – MIS-399</a:t>
            </a:r>
            <a:endParaRPr lang="en-US">
              <a:cs typeface="Calibri"/>
            </a:endParaRPr>
          </a:p>
          <a:p>
            <a:r>
              <a:rPr lang="en-US"/>
              <a:t>Name: Mujtaba Zaman</a:t>
            </a:r>
          </a:p>
          <a:p>
            <a:r>
              <a:rPr lang="en-US"/>
              <a:t>ID: 202132090</a:t>
            </a:r>
          </a:p>
          <a:p>
            <a:r>
              <a:rPr lang="en-US"/>
              <a:t>Due Date: 13/October/2024</a:t>
            </a:r>
            <a:endParaRPr lang="en-US">
              <a:cs typeface="Calibri"/>
            </a:endParaRPr>
          </a:p>
          <a:p>
            <a:r>
              <a:rPr lang="en-US"/>
              <a:t>Week: 8 - 241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Coop Advisor: </a:t>
            </a:r>
            <a:r>
              <a:rPr lang="en-US">
                <a:latin typeface="Calibri"/>
                <a:ea typeface="Calibri"/>
                <a:cs typeface="Calibri"/>
              </a:rPr>
              <a:t>MR. EHAB ABDULLATIF QAHWASH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Coop Supervisor: </a:t>
            </a:r>
            <a:r>
              <a:rPr lang="en-US" err="1">
                <a:latin typeface="Calibri"/>
                <a:ea typeface="Calibri"/>
                <a:cs typeface="Calibri"/>
              </a:rPr>
              <a:t>Alyazid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Alhumaydani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4098D-72B1-424E-B496-A38B82C8C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C2B24-0462-48D9-B4FD-E2CC08B1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11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D077F618-3F52-4B14-8476-087AD18B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84" y="169612"/>
            <a:ext cx="1505626" cy="1390929"/>
          </a:xfrm>
          <a:prstGeom prst="rect">
            <a:avLst/>
          </a:prstGeom>
        </p:spPr>
      </p:pic>
      <p:pic>
        <p:nvPicPr>
          <p:cNvPr id="12" name="Picture 13" descr="A picture containing logo&#10;&#10;Description automatically generated">
            <a:extLst>
              <a:ext uri="{FF2B5EF4-FFF2-40B4-BE49-F238E27FC236}">
                <a16:creationId xmlns:a16="http://schemas.microsoft.com/office/drawing/2014/main" id="{DF05F3F1-BF9C-4EDE-937D-7003E577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015" y="170603"/>
            <a:ext cx="1512208" cy="1545686"/>
          </a:xfrm>
          <a:prstGeom prst="rect">
            <a:avLst/>
          </a:prstGeom>
        </p:spPr>
      </p:pic>
      <p:pic>
        <p:nvPicPr>
          <p:cNvPr id="14" name="Picture 14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2B1713C9-712C-4E74-9298-772525AED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984" y="165083"/>
            <a:ext cx="2743200" cy="632391"/>
          </a:xfrm>
          <a:prstGeom prst="rect">
            <a:avLst/>
          </a:prstGeom>
        </p:spPr>
      </p:pic>
      <p:pic>
        <p:nvPicPr>
          <p:cNvPr id="15" name="Picture 16" descr="Text&#10;&#10;Description automatically generated">
            <a:extLst>
              <a:ext uri="{FF2B5EF4-FFF2-40B4-BE49-F238E27FC236}">
                <a16:creationId xmlns:a16="http://schemas.microsoft.com/office/drawing/2014/main" id="{324855C5-20F4-4389-9FCB-A88C3B851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9378" y="69011"/>
            <a:ext cx="2743200" cy="597772"/>
          </a:xfrm>
          <a:prstGeom prst="rect">
            <a:avLst/>
          </a:prstGeom>
        </p:spPr>
      </p:pic>
      <p:pic>
        <p:nvPicPr>
          <p:cNvPr id="5" name="Picture 4" descr="A logo with a blue and red circle&#10;&#10;Description automatically generated">
            <a:extLst>
              <a:ext uri="{FF2B5EF4-FFF2-40B4-BE49-F238E27FC236}">
                <a16:creationId xmlns:a16="http://schemas.microsoft.com/office/drawing/2014/main" id="{58892DEB-EBA1-C9B7-AD73-E597EEDF68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345" y="139700"/>
            <a:ext cx="1966609" cy="1968500"/>
          </a:xfrm>
          <a:prstGeom prst="rect">
            <a:avLst/>
          </a:prstGeom>
        </p:spPr>
      </p:pic>
      <p:pic>
        <p:nvPicPr>
          <p:cNvPr id="7" name="Picture 6" descr="A logo of a construction company&#10;&#10;Description automatically generated">
            <a:extLst>
              <a:ext uri="{FF2B5EF4-FFF2-40B4-BE49-F238E27FC236}">
                <a16:creationId xmlns:a16="http://schemas.microsoft.com/office/drawing/2014/main" id="{3EFA9598-3B6F-8485-3D2B-912A64AC2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0030" y="862881"/>
            <a:ext cx="1664419" cy="1578155"/>
          </a:xfrm>
          <a:prstGeom prst="rect">
            <a:avLst/>
          </a:prstGeom>
        </p:spPr>
      </p:pic>
      <p:pic>
        <p:nvPicPr>
          <p:cNvPr id="8" name="Picture 7" descr="A blue square with white text and red arrow&#10;&#10;Description automatically generated">
            <a:extLst>
              <a:ext uri="{FF2B5EF4-FFF2-40B4-BE49-F238E27FC236}">
                <a16:creationId xmlns:a16="http://schemas.microsoft.com/office/drawing/2014/main" id="{EA92C370-D8D7-BFDD-701A-3DF90400F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300" y="990600"/>
            <a:ext cx="1511300" cy="14478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F846B9F-644A-7D48-8A98-92079B38F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93237" y="5437187"/>
            <a:ext cx="2638425" cy="1279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F12E30-B7BE-4724-0611-583E073577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4763" y="2789238"/>
            <a:ext cx="1622425" cy="1647825"/>
          </a:xfrm>
          <a:prstGeom prst="rect">
            <a:avLst/>
          </a:prstGeom>
        </p:spPr>
      </p:pic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31700B02-FFA8-030C-477E-BB6772736B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" y="5491480"/>
            <a:ext cx="2184400" cy="117094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C95F374-FCEA-8ACA-052B-094452969B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82933" y="2552700"/>
            <a:ext cx="1329034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2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Task 1 Problems in Website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Security problems as no parameters used, vulnerable to SQL injection</a:t>
            </a:r>
          </a:p>
          <a:p>
            <a:r>
              <a:rPr lang="en-GB" dirty="0">
                <a:cs typeface="Calibri"/>
              </a:rPr>
              <a:t>Bugs in the Website like editing some fields may remove information from record</a:t>
            </a:r>
          </a:p>
          <a:p>
            <a:r>
              <a:rPr lang="en-GB" dirty="0">
                <a:cs typeface="Calibri"/>
              </a:rPr>
              <a:t>Un refinement, will allow you to do whatever you want, dates  </a:t>
            </a:r>
            <a:r>
              <a:rPr lang="en-GB" dirty="0">
                <a:ea typeface="+mn-lt"/>
                <a:cs typeface="+mn-lt"/>
              </a:rPr>
              <a:t>misalignment </a:t>
            </a:r>
            <a:r>
              <a:rPr lang="en-GB" dirty="0">
                <a:cs typeface="Calibri"/>
              </a:rPr>
              <a:t>will not raise a flag</a:t>
            </a:r>
          </a:p>
          <a:p>
            <a:r>
              <a:rPr lang="en-GB" dirty="0">
                <a:cs typeface="Calibri"/>
              </a:rPr>
              <a:t>Generic Design that might not be intuitive to use</a:t>
            </a:r>
          </a:p>
          <a:p>
            <a:endParaRPr lang="en-GB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 descr="A diagram of a server&#10;&#10;Description automatically generated">
            <a:extLst>
              <a:ext uri="{FF2B5EF4-FFF2-40B4-BE49-F238E27FC236}">
                <a16:creationId xmlns:a16="http://schemas.microsoft.com/office/drawing/2014/main" id="{0BFBC514-42A8-B51D-89DA-0CF003295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79" y="4592038"/>
            <a:ext cx="6096000" cy="1948819"/>
          </a:xfrm>
          <a:prstGeom prst="rect">
            <a:avLst/>
          </a:prstGeom>
        </p:spPr>
      </p:pic>
      <p:pic>
        <p:nvPicPr>
          <p:cNvPr id="7" name="Picture 6" descr="A screenshot of a screen&#10;&#10;Description automatically generated">
            <a:extLst>
              <a:ext uri="{FF2B5EF4-FFF2-40B4-BE49-F238E27FC236}">
                <a16:creationId xmlns:a16="http://schemas.microsoft.com/office/drawing/2014/main" id="{C634108E-2FD4-23EE-2681-7DCEB117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651" t="19386" r="26179" b="19935"/>
          <a:stretch/>
        </p:blipFill>
        <p:spPr>
          <a:xfrm>
            <a:off x="7486106" y="2484"/>
            <a:ext cx="2099101" cy="1694772"/>
          </a:xfrm>
          <a:prstGeom prst="rect">
            <a:avLst/>
          </a:prstGeom>
        </p:spPr>
      </p:pic>
      <p:pic>
        <p:nvPicPr>
          <p:cNvPr id="8" name="Picture 7" descr="A screenshot of a delivery status&#10;&#10;Description automatically generated">
            <a:extLst>
              <a:ext uri="{FF2B5EF4-FFF2-40B4-BE49-F238E27FC236}">
                <a16:creationId xmlns:a16="http://schemas.microsoft.com/office/drawing/2014/main" id="{0C01F838-AEDD-F4B0-7C4E-8543EF0A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050" y="3834711"/>
            <a:ext cx="3333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057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Task 1 Implementing in a Server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Installed Ubuntu Server on a Laptop to run website offline.</a:t>
            </a:r>
          </a:p>
          <a:p>
            <a:r>
              <a:rPr lang="en-GB" dirty="0">
                <a:cs typeface="Calibri"/>
              </a:rPr>
              <a:t>Installed Programs like Apache, PHP, </a:t>
            </a:r>
            <a:r>
              <a:rPr lang="en-GB" dirty="0" err="1">
                <a:cs typeface="Calibri"/>
              </a:rPr>
              <a:t>PHPMyAdmin</a:t>
            </a:r>
            <a:r>
              <a:rPr lang="en-GB" dirty="0">
                <a:cs typeface="Calibri"/>
              </a:rPr>
              <a:t>, MySQL.</a:t>
            </a:r>
          </a:p>
          <a:p>
            <a:r>
              <a:rPr lang="en-GB" dirty="0">
                <a:cs typeface="Calibri"/>
              </a:rPr>
              <a:t>Configured these programs.</a:t>
            </a:r>
          </a:p>
          <a:p>
            <a:r>
              <a:rPr lang="en-GB" dirty="0">
                <a:cs typeface="Calibri"/>
              </a:rPr>
              <a:t>Transferred files from </a:t>
            </a:r>
            <a:r>
              <a:rPr lang="en-GB" dirty="0" err="1">
                <a:cs typeface="Calibri"/>
              </a:rPr>
              <a:t>InfinityFree</a:t>
            </a:r>
            <a:r>
              <a:rPr lang="en-GB" dirty="0">
                <a:cs typeface="Calibri"/>
              </a:rPr>
              <a:t> to Local Server</a:t>
            </a:r>
          </a:p>
          <a:p>
            <a:r>
              <a:rPr lang="en-GB" dirty="0">
                <a:cs typeface="Calibri"/>
              </a:rPr>
              <a:t>Also touched on some </a:t>
            </a:r>
            <a:r>
              <a:rPr lang="en-GB" dirty="0" err="1">
                <a:cs typeface="Calibri"/>
              </a:rPr>
              <a:t>chmod</a:t>
            </a:r>
            <a:r>
              <a:rPr lang="en-GB" dirty="0">
                <a:cs typeface="Calibri"/>
              </a:rPr>
              <a:t> elements</a:t>
            </a:r>
          </a:p>
          <a:p>
            <a:r>
              <a:rPr lang="en-GB" dirty="0">
                <a:cs typeface="Calibri"/>
              </a:rPr>
              <a:t>There are some problems in PHP integrations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omputer with a windows operating system&#10;&#10;Description automatically generated">
            <a:extLst>
              <a:ext uri="{FF2B5EF4-FFF2-40B4-BE49-F238E27FC236}">
                <a16:creationId xmlns:a16="http://schemas.microsoft.com/office/drawing/2014/main" id="{0BE6D762-C129-B057-B1D8-3973550C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6788" y="4943"/>
            <a:ext cx="2530416" cy="1697076"/>
          </a:xfrm>
          <a:prstGeom prst="rect">
            <a:avLst/>
          </a:prstGeo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E558712-6555-0465-4B82-756A0874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50" y="6052599"/>
            <a:ext cx="3800475" cy="67627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725180B-48B6-EB85-BF86-F720EC547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829" y="5141341"/>
            <a:ext cx="2886075" cy="1581150"/>
          </a:xfrm>
          <a:prstGeom prst="rect">
            <a:avLst/>
          </a:prstGeom>
        </p:spPr>
      </p:pic>
      <p:pic>
        <p:nvPicPr>
          <p:cNvPr id="9" name="Picture 8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15D5688-38F5-4C40-7858-9AC332DCD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3544" y="2710576"/>
            <a:ext cx="2734934" cy="2430673"/>
          </a:xfrm>
          <a:prstGeom prst="rect">
            <a:avLst/>
          </a:prstGeom>
        </p:spPr>
      </p:pic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4C36D98-2EE9-5716-2E27-316CD7B661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74" y="4937137"/>
            <a:ext cx="3603326" cy="1114066"/>
          </a:xfrm>
          <a:prstGeom prst="rect">
            <a:avLst/>
          </a:prstGeom>
        </p:spPr>
      </p:pic>
      <p:pic>
        <p:nvPicPr>
          <p:cNvPr id="11" name="Picture 10" descr="A computer server with a rocket logo&#10;&#10;Description automatically generated">
            <a:extLst>
              <a:ext uri="{FF2B5EF4-FFF2-40B4-BE49-F238E27FC236}">
                <a16:creationId xmlns:a16="http://schemas.microsoft.com/office/drawing/2014/main" id="{DD92C68C-730E-9C67-3064-3C8F53731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721" y="5143977"/>
            <a:ext cx="4111926" cy="171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5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1028" cy="1352777"/>
          </a:xfrm>
        </p:spPr>
        <p:txBody>
          <a:bodyPr/>
          <a:lstStyle/>
          <a:p>
            <a:r>
              <a:rPr lang="en-GB" err="1">
                <a:cs typeface="Calibri Light"/>
              </a:rPr>
              <a:t>Gecat</a:t>
            </a:r>
            <a:r>
              <a:rPr lang="en-GB">
                <a:cs typeface="Calibri Light"/>
              </a:rPr>
              <a:t> </a:t>
            </a:r>
            <a:r>
              <a:rPr lang="en-GB">
                <a:ea typeface="+mj-lt"/>
                <a:cs typeface="+mj-lt"/>
              </a:rPr>
              <a:t>Infrastructure</a:t>
            </a:r>
            <a:r>
              <a:rPr lang="en-GB">
                <a:cs typeface="Calibri Light"/>
              </a:rPr>
              <a:t>, Digital Platforms, ICT Tech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Many BYOD devices and PCs Used</a:t>
            </a:r>
          </a:p>
          <a:p>
            <a:r>
              <a:rPr lang="en-GB">
                <a:cs typeface="Calibri"/>
              </a:rPr>
              <a:t>Network device used was Huawei HG8245W5 with Gigabit fibre optic connection (GPON), there was also 2 devices used</a:t>
            </a:r>
          </a:p>
          <a:p>
            <a:r>
              <a:rPr lang="en-GB">
                <a:cs typeface="Calibri"/>
              </a:rPr>
              <a:t>Digital Platforms are Gmail, Google Sheets and WhatsApp</a:t>
            </a:r>
            <a:endParaRPr lang="en-US">
              <a:cs typeface="Calibri"/>
            </a:endParaRPr>
          </a:p>
          <a:p>
            <a:r>
              <a:rPr lang="en-GB">
                <a:cs typeface="Calibri"/>
              </a:rPr>
              <a:t>ICT Technologies used were ALS (</a:t>
            </a:r>
            <a:r>
              <a:rPr lang="en-GB" err="1">
                <a:latin typeface="Calibri"/>
                <a:cs typeface="Calibri"/>
              </a:rPr>
              <a:t>Arethos</a:t>
            </a:r>
            <a:r>
              <a:rPr lang="en-GB">
                <a:latin typeface="Calibri"/>
                <a:cs typeface="Calibri"/>
              </a:rPr>
              <a:t> </a:t>
            </a:r>
            <a:r>
              <a:rPr lang="en-GB">
                <a:cs typeface="Calibri"/>
              </a:rPr>
              <a:t>Logistics System) for tracking trucks in real time when internet is available</a:t>
            </a:r>
          </a:p>
          <a:p>
            <a:r>
              <a:rPr lang="en-US">
                <a:ea typeface="+mn-lt"/>
                <a:cs typeface="+mn-lt"/>
              </a:rPr>
              <a:t>Thuraya </a:t>
            </a:r>
            <a:r>
              <a:rPr lang="en-GB">
                <a:cs typeface="Calibri"/>
              </a:rPr>
              <a:t>Device that offer truck drivers GPS connection to contact support when internet is not available.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 descr="A white router with four antennas&#10;&#10;Description automatically generated">
            <a:extLst>
              <a:ext uri="{FF2B5EF4-FFF2-40B4-BE49-F238E27FC236}">
                <a16:creationId xmlns:a16="http://schemas.microsoft.com/office/drawing/2014/main" id="{7E7B4897-9CA9-9A17-9D2D-26759035B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34" y="5431299"/>
            <a:ext cx="1825925" cy="1362255"/>
          </a:xfrm>
          <a:prstGeom prst="rect">
            <a:avLst/>
          </a:prstGeom>
        </p:spPr>
      </p:pic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381B70A0-FD03-CF52-78E2-0CC6B012F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245" y="5557842"/>
            <a:ext cx="1661843" cy="1244001"/>
          </a:xfrm>
          <a:prstGeom prst="rect">
            <a:avLst/>
          </a:prstGeom>
        </p:spPr>
      </p:pic>
      <p:pic>
        <p:nvPicPr>
          <p:cNvPr id="9" name="Picture 8" descr="A close up of a cable&#10;&#10;Description automatically generated">
            <a:extLst>
              <a:ext uri="{FF2B5EF4-FFF2-40B4-BE49-F238E27FC236}">
                <a16:creationId xmlns:a16="http://schemas.microsoft.com/office/drawing/2014/main" id="{8E9482BC-19B9-1306-7156-0BD2C8D38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312" y="5369880"/>
            <a:ext cx="1454989" cy="1339970"/>
          </a:xfrm>
          <a:prstGeom prst="rect">
            <a:avLst/>
          </a:prstGeom>
        </p:spPr>
      </p:pic>
      <p:pic>
        <p:nvPicPr>
          <p:cNvPr id="10" name="Picture 9" descr="A blue truck with a white background&#10;&#10;Description automatically generated">
            <a:extLst>
              <a:ext uri="{FF2B5EF4-FFF2-40B4-BE49-F238E27FC236}">
                <a16:creationId xmlns:a16="http://schemas.microsoft.com/office/drawing/2014/main" id="{33F841C7-5317-CC38-F91B-25FBD814B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8457" y="5421687"/>
            <a:ext cx="1454989" cy="1354348"/>
          </a:xfrm>
          <a:prstGeom prst="rect">
            <a:avLst/>
          </a:prstGeom>
        </p:spPr>
      </p:pic>
      <p:pic>
        <p:nvPicPr>
          <p:cNvPr id="11" name="Picture 10" descr="A close-up of a cell phone&#10;&#10;Description automatically generated">
            <a:extLst>
              <a:ext uri="{FF2B5EF4-FFF2-40B4-BE49-F238E27FC236}">
                <a16:creationId xmlns:a16="http://schemas.microsoft.com/office/drawing/2014/main" id="{1B3D5E03-F2E1-BE7D-2C12-EC66F95E5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0270" y="2710633"/>
            <a:ext cx="131445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913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2520-6986-1EFE-43EE-0D7C754A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Task2 FAS Jisr Reports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EE9-4448-4784-86EB-A9754AB8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584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3 Reports in Total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cs typeface="Calibri"/>
              </a:rPr>
              <a:t>Analyse the Jisr Modules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cs typeface="Calibri"/>
              </a:rPr>
              <a:t>Analyse how Jisr Platform is used in the </a:t>
            </a:r>
            <a:r>
              <a:rPr lang="en-GB" dirty="0" err="1">
                <a:cs typeface="Calibri"/>
              </a:rPr>
              <a:t>Gecat</a:t>
            </a:r>
            <a:r>
              <a:rPr lang="en-GB" dirty="0">
                <a:cs typeface="Calibri"/>
              </a:rPr>
              <a:t> company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cs typeface="Calibri"/>
              </a:rPr>
              <a:t>Provide </a:t>
            </a:r>
            <a:r>
              <a:rPr lang="en-GB">
                <a:cs typeface="Calibri"/>
              </a:rPr>
              <a:t>Recommendations</a:t>
            </a:r>
            <a:r>
              <a:rPr lang="en-GB" dirty="0">
                <a:cs typeface="Calibri"/>
              </a:rPr>
              <a:t> and Feedback for Improvements</a:t>
            </a:r>
          </a:p>
          <a:p>
            <a:r>
              <a:rPr lang="en-GB" dirty="0">
                <a:cs typeface="Calibri"/>
              </a:rPr>
              <a:t>This was the official requirements from the </a:t>
            </a:r>
            <a:r>
              <a:rPr lang="en-GB" err="1">
                <a:cs typeface="Calibri"/>
              </a:rPr>
              <a:t>Gecat</a:t>
            </a:r>
            <a:r>
              <a:rPr lang="en-GB" dirty="0">
                <a:cs typeface="Calibri"/>
              </a:rPr>
              <a:t> for our summer </a:t>
            </a:r>
            <a:r>
              <a:rPr lang="en-GB">
                <a:cs typeface="Calibri"/>
              </a:rPr>
              <a:t>training</a:t>
            </a:r>
            <a:r>
              <a:rPr lang="en-GB" dirty="0">
                <a:cs typeface="Calibri"/>
              </a:rPr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19B8B-EAF2-BBCE-C96B-336F9447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0126E-7A30-A006-170C-2057CF1D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2ACB34F3-9B12-AA22-3C8D-406E22A2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709" t="33164" r="16759" b="29873"/>
          <a:stretch/>
        </p:blipFill>
        <p:spPr>
          <a:xfrm>
            <a:off x="312106" y="5197258"/>
            <a:ext cx="2737652" cy="1520918"/>
          </a:xfrm>
          <a:prstGeom prst="rect">
            <a:avLst/>
          </a:prstGeom>
        </p:spPr>
      </p:pic>
      <p:pic>
        <p:nvPicPr>
          <p:cNvPr id="7" name="Picture 6" descr="A blue screen with white text&#10;&#10;Description automatically generated">
            <a:extLst>
              <a:ext uri="{FF2B5EF4-FFF2-40B4-BE49-F238E27FC236}">
                <a16:creationId xmlns:a16="http://schemas.microsoft.com/office/drawing/2014/main" id="{A51E6C0B-C270-FA27-3A26-C8BA4FDE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304" y="-1044"/>
            <a:ext cx="3721338" cy="6860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31F1A5-4349-7FB4-C097-9DB1AD5C9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167" y="101849"/>
            <a:ext cx="2160848" cy="25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54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2520-6986-1EFE-43EE-0D7C754A9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Task2 FAS Jisr Problems Found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EE9-4448-4784-86EB-A9754AB8C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230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Mobile application </a:t>
            </a:r>
            <a:r>
              <a:rPr lang="en-GB">
                <a:cs typeface="Calibri"/>
              </a:rPr>
              <a:t>attendance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cs typeface="Calibri"/>
              </a:rPr>
              <a:t>double clock-ins that override the first clock-in and no record of first one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 dirty="0">
                <a:cs typeface="Calibri"/>
              </a:rPr>
              <a:t>manual clock-out doesn't clock out </a:t>
            </a:r>
            <a:r>
              <a:rPr lang="en-GB">
                <a:ea typeface="+mn-lt"/>
                <a:cs typeface="+mn-lt"/>
              </a:rPr>
              <a:t>automatically when</a:t>
            </a:r>
            <a:r>
              <a:rPr lang="en-GB" dirty="0">
                <a:cs typeface="Calibri"/>
              </a:rPr>
              <a:t> away from location at end of day</a:t>
            </a:r>
            <a:endParaRPr lang="en-GB" dirty="0"/>
          </a:p>
          <a:p>
            <a:r>
              <a:rPr lang="en-GB" dirty="0">
                <a:cs typeface="Calibri"/>
              </a:rPr>
              <a:t>Mobile application needs internet connection </a:t>
            </a:r>
            <a:r>
              <a:rPr lang="en-GB">
                <a:cs typeface="Calibri"/>
              </a:rPr>
              <a:t>always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Phone battery drain due to phone tracking due to </a:t>
            </a:r>
            <a:r>
              <a:rPr lang="en-GB">
                <a:cs typeface="Calibri"/>
              </a:rPr>
              <a:t>attendance</a:t>
            </a:r>
            <a:endParaRPr lang="en-GB" dirty="0">
              <a:cs typeface="Calibri"/>
            </a:endParaRPr>
          </a:p>
          <a:p>
            <a:r>
              <a:rPr lang="en-GB" dirty="0">
                <a:cs typeface="Calibri"/>
              </a:rPr>
              <a:t>Missing/incomplete data for payroll part of Jisr</a:t>
            </a:r>
          </a:p>
          <a:p>
            <a:r>
              <a:rPr lang="en-GB" dirty="0">
                <a:cs typeface="Calibri"/>
              </a:rPr>
              <a:t>Biometric </a:t>
            </a:r>
            <a:r>
              <a:rPr lang="en-GB">
                <a:cs typeface="Calibri"/>
              </a:rPr>
              <a:t>attendance</a:t>
            </a:r>
            <a:r>
              <a:rPr lang="en-GB" dirty="0">
                <a:cs typeface="Calibri"/>
              </a:rPr>
              <a:t> is not completely implemented</a:t>
            </a:r>
          </a:p>
          <a:p>
            <a:endParaRPr lang="en-GB" dirty="0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19B8B-EAF2-BBCE-C96B-336F9447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0126E-7A30-A006-170C-2057CF1D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hone with a yellow screen&#10;&#10;Description automatically generated">
            <a:extLst>
              <a:ext uri="{FF2B5EF4-FFF2-40B4-BE49-F238E27FC236}">
                <a16:creationId xmlns:a16="http://schemas.microsoft.com/office/drawing/2014/main" id="{009F02BA-BE77-2150-29C2-73CB4CE9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973" y="201735"/>
            <a:ext cx="2682631" cy="2014416"/>
          </a:xfrm>
          <a:prstGeom prst="rect">
            <a:avLst/>
          </a:prstGeom>
        </p:spPr>
      </p:pic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B9C67B5A-6663-A204-2AB1-D7C01A666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457" y="4467591"/>
            <a:ext cx="2143125" cy="214312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A764545-93AB-5B95-CFFD-35BB11D83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40" y="5498856"/>
            <a:ext cx="2575658" cy="1360366"/>
          </a:xfrm>
          <a:prstGeom prst="rect">
            <a:avLst/>
          </a:prstGeom>
        </p:spPr>
      </p:pic>
      <p:pic>
        <p:nvPicPr>
          <p:cNvPr id="9" name="Picture 8" descr="A screenshot of a calendar&#10;&#10;Description automatically generated">
            <a:extLst>
              <a:ext uri="{FF2B5EF4-FFF2-40B4-BE49-F238E27FC236}">
                <a16:creationId xmlns:a16="http://schemas.microsoft.com/office/drawing/2014/main" id="{82B9D4B4-275E-1E8A-73CC-CBEFE595B9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44" r="-185" b="20178"/>
          <a:stretch/>
        </p:blipFill>
        <p:spPr>
          <a:xfrm>
            <a:off x="3930894" y="5495436"/>
            <a:ext cx="2776909" cy="13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61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2520-6986-1EFE-43EE-0D7C754A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408" y="379502"/>
            <a:ext cx="10515600" cy="1325563"/>
          </a:xfrm>
        </p:spPr>
        <p:txBody>
          <a:bodyPr/>
          <a:lstStyle/>
          <a:p>
            <a:r>
              <a:rPr lang="en-GB">
                <a:ea typeface="+mj-lt"/>
                <a:cs typeface="+mj-lt"/>
              </a:rPr>
              <a:t>FAS Infrastructure, Digital Platforms, ICT Tech</a:t>
            </a:r>
            <a:endParaRPr lang="en-US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44EE9-4448-4784-86EB-A9754AB8C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>
                <a:cs typeface="Calibri"/>
              </a:rPr>
              <a:t>Around 7 PCs used in the office that were SFF ThinkCentre with Intel I7 5th </a:t>
            </a:r>
            <a:r>
              <a:rPr lang="en-GB" dirty="0">
                <a:ea typeface="+mn-lt"/>
                <a:cs typeface="+mn-lt"/>
              </a:rPr>
              <a:t>generation</a:t>
            </a:r>
            <a:r>
              <a:rPr lang="en-GB" dirty="0">
                <a:latin typeface="Calibri"/>
                <a:cs typeface="Calibri"/>
              </a:rPr>
              <a:t> </a:t>
            </a:r>
            <a:r>
              <a:rPr lang="en-GB" dirty="0">
                <a:cs typeface="Calibri"/>
              </a:rPr>
              <a:t>Black Edition and windows 11 installed</a:t>
            </a:r>
          </a:p>
          <a:p>
            <a:r>
              <a:rPr lang="en-GB" dirty="0">
                <a:cs typeface="Calibri"/>
              </a:rPr>
              <a:t>22inch Full HD Monitor with Camera and Mic Built in that was used for interviewing new applicants</a:t>
            </a:r>
          </a:p>
          <a:p>
            <a:r>
              <a:rPr lang="en-GB" dirty="0">
                <a:cs typeface="Calibri"/>
              </a:rPr>
              <a:t>Network was one ZAIN </a:t>
            </a:r>
            <a:r>
              <a:rPr lang="en-GB" dirty="0">
                <a:latin typeface="Calibri"/>
                <a:cs typeface="Calibri"/>
              </a:rPr>
              <a:t>BROVI H155-381 Router that is a Wi-Fi styled router</a:t>
            </a:r>
            <a:endParaRPr lang="en-GB" dirty="0">
              <a:cs typeface="Calibri"/>
            </a:endParaRPr>
          </a:p>
          <a:p>
            <a:endParaRPr lang="en-GB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319B8B-EAF2-BBCE-C96B-336F9447A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0126E-7A30-A006-170C-2057CF1D2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black rectangular electronic device&#10;&#10;Description automatically generated">
            <a:extLst>
              <a:ext uri="{FF2B5EF4-FFF2-40B4-BE49-F238E27FC236}">
                <a16:creationId xmlns:a16="http://schemas.microsoft.com/office/drawing/2014/main" id="{2B411D1C-5C94-CB15-4ACF-5085270EA9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851" r="20823" b="257"/>
          <a:stretch/>
        </p:blipFill>
        <p:spPr>
          <a:xfrm>
            <a:off x="112184" y="4430183"/>
            <a:ext cx="1311127" cy="2294475"/>
          </a:xfrm>
          <a:prstGeom prst="rect">
            <a:avLst/>
          </a:prstGeom>
        </p:spPr>
      </p:pic>
      <p:pic>
        <p:nvPicPr>
          <p:cNvPr id="8" name="Picture 7" descr="A box with a white object on it&#10;&#10;Description automatically generated">
            <a:extLst>
              <a:ext uri="{FF2B5EF4-FFF2-40B4-BE49-F238E27FC236}">
                <a16:creationId xmlns:a16="http://schemas.microsoft.com/office/drawing/2014/main" id="{06C1E6D8-56E5-D248-5183-A8A845654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103" y="4423733"/>
            <a:ext cx="1613460" cy="1596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60443-FAE7-2B5C-6A57-69BC38A9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1921" y="4006850"/>
            <a:ext cx="2823634" cy="2855384"/>
          </a:xfrm>
          <a:prstGeom prst="rect">
            <a:avLst/>
          </a:prstGeom>
        </p:spPr>
      </p:pic>
      <p:pic>
        <p:nvPicPr>
          <p:cNvPr id="10" name="Picture 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3B21DF2-64EA-B8AC-6676-9424767EB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833" y="4308348"/>
            <a:ext cx="4593167" cy="804069"/>
          </a:xfrm>
          <a:prstGeom prst="rect">
            <a:avLst/>
          </a:prstGeom>
        </p:spPr>
      </p:pic>
      <p:pic>
        <p:nvPicPr>
          <p:cNvPr id="6" name="Picture 5" descr="A close up of a usb drive&#10;&#10;Description automatically generated">
            <a:extLst>
              <a:ext uri="{FF2B5EF4-FFF2-40B4-BE49-F238E27FC236}">
                <a16:creationId xmlns:a16="http://schemas.microsoft.com/office/drawing/2014/main" id="{D1586964-6C2F-9B91-81EC-984343078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029" y="5356793"/>
            <a:ext cx="1181820" cy="1196197"/>
          </a:xfrm>
          <a:prstGeom prst="rect">
            <a:avLst/>
          </a:prstGeom>
        </p:spPr>
      </p:pic>
      <p:pic>
        <p:nvPicPr>
          <p:cNvPr id="11" name="Picture 10" descr="A keyboard with a fingerprint scanner&#10;&#10;Description automatically generated">
            <a:extLst>
              <a:ext uri="{FF2B5EF4-FFF2-40B4-BE49-F238E27FC236}">
                <a16:creationId xmlns:a16="http://schemas.microsoft.com/office/drawing/2014/main" id="{5AB47330-D61B-9341-06C0-FBCE406E13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46" y="367731"/>
            <a:ext cx="1138687" cy="1124310"/>
          </a:xfrm>
          <a:prstGeom prst="rect">
            <a:avLst/>
          </a:prstGeom>
        </p:spPr>
      </p:pic>
      <p:pic>
        <p:nvPicPr>
          <p:cNvPr id="12" name="Picture 11" descr="A logo of a company&#10;&#10;Description automatically generated">
            <a:extLst>
              <a:ext uri="{FF2B5EF4-FFF2-40B4-BE49-F238E27FC236}">
                <a16:creationId xmlns:a16="http://schemas.microsoft.com/office/drawing/2014/main" id="{394FA167-E05E-C287-0743-E860F5F58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9106" y="5532178"/>
            <a:ext cx="1690598" cy="1200869"/>
          </a:xfrm>
          <a:prstGeom prst="rect">
            <a:avLst/>
          </a:prstGeom>
        </p:spPr>
      </p:pic>
      <p:pic>
        <p:nvPicPr>
          <p:cNvPr id="13" name="Picture 12" descr="A blue square with white text&#10;&#10;Description automatically generated">
            <a:extLst>
              <a:ext uri="{FF2B5EF4-FFF2-40B4-BE49-F238E27FC236}">
                <a16:creationId xmlns:a16="http://schemas.microsoft.com/office/drawing/2014/main" id="{9E0539AB-5745-FA31-3FA9-265D0224176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0220" t="25102" r="31658" b="22613"/>
          <a:stretch/>
        </p:blipFill>
        <p:spPr>
          <a:xfrm>
            <a:off x="6103860" y="5352419"/>
            <a:ext cx="1316014" cy="918956"/>
          </a:xfrm>
          <a:prstGeom prst="rect">
            <a:avLst/>
          </a:prstGeom>
        </p:spPr>
      </p:pic>
      <p:pic>
        <p:nvPicPr>
          <p:cNvPr id="14" name="Picture 13" descr="A green square with a white circle and a white circle with a white circle and a white circle with a white circle with a white circle with a white circle with a white circle with a white circle&#10;&#10;Description automatically generated">
            <a:extLst>
              <a:ext uri="{FF2B5EF4-FFF2-40B4-BE49-F238E27FC236}">
                <a16:creationId xmlns:a16="http://schemas.microsoft.com/office/drawing/2014/main" id="{9B82EC22-9B43-85D8-C9CD-E1E5850606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3474" y="6112728"/>
            <a:ext cx="1840302" cy="84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51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Task3 Sheets to Form to Sheets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Used google Forms to Fill user information but inputting names manually can cause spelling mistakes</a:t>
            </a:r>
          </a:p>
          <a:p>
            <a:r>
              <a:rPr lang="en-US" dirty="0">
                <a:cs typeface="Calibri"/>
              </a:rPr>
              <a:t>Using dropdowns is better, but putting names manually can take long time.</a:t>
            </a:r>
          </a:p>
          <a:p>
            <a:r>
              <a:rPr lang="en-US" dirty="0">
                <a:cs typeface="Calibri"/>
              </a:rPr>
              <a:t>To solve dropdowns, make another google sheet, connect google form and google sheet using App script language</a:t>
            </a:r>
          </a:p>
          <a:p>
            <a:r>
              <a:rPr lang="en-US" dirty="0">
                <a:cs typeface="Calibri"/>
              </a:rPr>
              <a:t>Now updating google sheet will add new record in dropdowns which allows adding hundreds of records in dropdown form.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B832-A059-48A5-ACA0-6A4748EB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40A72-421C-4DC8-821A-868F63E2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 descr="A green square with a white square on it&#10;&#10;Description automatically generated">
            <a:extLst>
              <a:ext uri="{FF2B5EF4-FFF2-40B4-BE49-F238E27FC236}">
                <a16:creationId xmlns:a16="http://schemas.microsoft.com/office/drawing/2014/main" id="{58FE692B-15C9-B2DC-786B-B5291ABA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669" y="4999088"/>
            <a:ext cx="1336829" cy="1849967"/>
          </a:xfrm>
          <a:prstGeom prst="rect">
            <a:avLst/>
          </a:prstGeom>
        </p:spPr>
      </p:pic>
      <p:pic>
        <p:nvPicPr>
          <p:cNvPr id="6" name="Picture 5" descr="A logo of a company&#10;&#10;Description automatically generated">
            <a:extLst>
              <a:ext uri="{FF2B5EF4-FFF2-40B4-BE49-F238E27FC236}">
                <a16:creationId xmlns:a16="http://schemas.microsoft.com/office/drawing/2014/main" id="{E5CDF51D-2DB7-5099-83D6-0D385852D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390" y="4999550"/>
            <a:ext cx="2216989" cy="2145102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71E3684-2AF2-61A4-33CF-0ED8E186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11" t="14980" r="17927" b="15248"/>
          <a:stretch/>
        </p:blipFill>
        <p:spPr>
          <a:xfrm>
            <a:off x="8878696" y="56188"/>
            <a:ext cx="2213978" cy="165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27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B832-A059-48A5-ACA0-6A4748EB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40A72-421C-4DC8-821A-868F63E2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 descr="A screenshot of a web page&#10;&#10;Description automatically generated">
            <a:extLst>
              <a:ext uri="{FF2B5EF4-FFF2-40B4-BE49-F238E27FC236}">
                <a16:creationId xmlns:a16="http://schemas.microsoft.com/office/drawing/2014/main" id="{0F9E885B-C3D1-DCBD-A027-15FA472EC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742" y="146996"/>
            <a:ext cx="3856265" cy="377326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E35BC11-32AA-7F8B-2756-FBC02434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8" y="192"/>
            <a:ext cx="6486166" cy="2475602"/>
          </a:xfrm>
          <a:prstGeom prst="rect">
            <a:avLst/>
          </a:prstGeom>
        </p:spPr>
      </p:pic>
      <p:pic>
        <p:nvPicPr>
          <p:cNvPr id="12" name="Picture 11" descr="A screenshot of a table&#10;&#10;Description automatically generated">
            <a:extLst>
              <a:ext uri="{FF2B5EF4-FFF2-40B4-BE49-F238E27FC236}">
                <a16:creationId xmlns:a16="http://schemas.microsoft.com/office/drawing/2014/main" id="{99E84B03-9A33-B1F4-DE7A-23F0C77C4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71" y="3801887"/>
            <a:ext cx="11830050" cy="144780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9C28F211-CD40-680C-6BD2-CE6AA68CC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3" y="5258480"/>
            <a:ext cx="11953875" cy="1457325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2BD8906D-1693-1627-0C14-FDDF6AE4B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06668" y="266700"/>
            <a:ext cx="2266950" cy="3657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DC85AD-9495-C17A-A995-3ED9BC78D4DC}"/>
              </a:ext>
            </a:extLst>
          </p:cNvPr>
          <p:cNvSpPr txBox="1"/>
          <p:nvPr/>
        </p:nvSpPr>
        <p:spPr>
          <a:xfrm>
            <a:off x="328083" y="3005666"/>
            <a:ext cx="570653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  <a:hlinkClick r:id="rId7"/>
              </a:rPr>
              <a:t>https://docs.google.com/forms/d/e/1FAIpQLScVtjTWKj3zHEgDvC5mqedudZgBsPcG5iu3sPrAYr9DAevXwQ/viewform?usp=sf_link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5131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Task3 Excel to Form to Excel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Found the Google Sheet company was using, the data was not clean, there was spelling mistakes leading to multiples of the same record</a:t>
            </a:r>
          </a:p>
          <a:p>
            <a:r>
              <a:rPr lang="en-US">
                <a:cs typeface="Calibri"/>
              </a:rPr>
              <a:t>I decided to clean using Badge Number being the main tag to clean records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Badge Number, Phone Number, and Name are combined but is sorted by badge Number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Sorting is used to make it easier for employees to enter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B832-A059-48A5-ACA0-6A4748EB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40A72-421C-4DC8-821A-868F63E2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BAD2B-F815-8451-CD88-5A1D97FC9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30" y="374121"/>
            <a:ext cx="105727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F6ABDB-6577-F737-E6AC-8E71C3FF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029" y="729192"/>
            <a:ext cx="1057275" cy="361950"/>
          </a:xfrm>
          <a:prstGeom prst="rect">
            <a:avLst/>
          </a:prstGeom>
        </p:spPr>
      </p:pic>
      <p:pic>
        <p:nvPicPr>
          <p:cNvPr id="7" name="Picture 6" descr="A white rectangular sign with black text&#10;&#10;Description automatically generated">
            <a:extLst>
              <a:ext uri="{FF2B5EF4-FFF2-40B4-BE49-F238E27FC236}">
                <a16:creationId xmlns:a16="http://schemas.microsoft.com/office/drawing/2014/main" id="{284E3B3A-5016-03E7-DCD6-7BF047E3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288" y="392113"/>
            <a:ext cx="2066925" cy="676275"/>
          </a:xfrm>
          <a:prstGeom prst="rect">
            <a:avLst/>
          </a:prstGeom>
        </p:spPr>
      </p:pic>
      <p:pic>
        <p:nvPicPr>
          <p:cNvPr id="9" name="Picture 8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2BE305A6-F8DA-8DFE-CB8E-4319B0E38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58" y="5208588"/>
            <a:ext cx="4104216" cy="1319741"/>
          </a:xfrm>
          <a:prstGeom prst="rect">
            <a:avLst/>
          </a:prstGeom>
        </p:spPr>
      </p:pic>
      <p:pic>
        <p:nvPicPr>
          <p:cNvPr id="10" name="Picture 9" descr="A screenshot of a phone number&#10;&#10;Description automatically generated">
            <a:extLst>
              <a:ext uri="{FF2B5EF4-FFF2-40B4-BE49-F238E27FC236}">
                <a16:creationId xmlns:a16="http://schemas.microsoft.com/office/drawing/2014/main" id="{EF6AD7FA-4932-CA16-196A-1F8FAB3F9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9625" y="5208588"/>
            <a:ext cx="3524250" cy="1076325"/>
          </a:xfrm>
          <a:prstGeom prst="rect">
            <a:avLst/>
          </a:prstGeom>
        </p:spPr>
      </p:pic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9C0DA60D-EBD2-98BB-FFB4-7A5EC284A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2721" y="4932363"/>
            <a:ext cx="35147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03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Task3 Excel to Form to Excel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This is simpler to maintain than website</a:t>
            </a:r>
          </a:p>
          <a:p>
            <a:r>
              <a:rPr lang="en-US" dirty="0">
                <a:cs typeface="Calibri"/>
              </a:rPr>
              <a:t>It is also easier to understand for company employees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There is a lack of control compared to website like editing previous submissions from the form is not possible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Need three people to work</a:t>
            </a:r>
            <a:endParaRPr lang="en-US" dirty="0">
              <a:ea typeface="Calibri" panose="020F0502020204030204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Calibri"/>
              </a:rPr>
              <a:t>One work on adding new people in the form backend sheet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Calibri"/>
              </a:rPr>
              <a:t>One person adds the deliveries in the main form</a:t>
            </a:r>
            <a:endParaRPr lang="en-US" dirty="0">
              <a:ea typeface="Calibri"/>
              <a:cs typeface="Calibri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cs typeface="Calibri"/>
              </a:rPr>
              <a:t>Another person edits the status of deliveries in the output form sheet</a:t>
            </a:r>
            <a:endParaRPr lang="en-US" dirty="0">
              <a:ea typeface="Calibri"/>
              <a:cs typeface="Calibri"/>
            </a:endParaRPr>
          </a:p>
          <a:p>
            <a:r>
              <a:rPr lang="en-US" dirty="0">
                <a:cs typeface="Calibri"/>
              </a:rPr>
              <a:t>Can become cluttered if you want to keep lots of information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FB832-A059-48A5-ACA0-6A4748EB9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A40A72-421C-4DC8-821A-868F63E2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 descr="A group of people painting a picture&#10;&#10;Description automatically generated">
            <a:extLst>
              <a:ext uri="{FF2B5EF4-FFF2-40B4-BE49-F238E27FC236}">
                <a16:creationId xmlns:a16="http://schemas.microsoft.com/office/drawing/2014/main" id="{144A5F1B-F987-5A30-8EF3-6BCE3232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020" y="3308379"/>
            <a:ext cx="2336860" cy="1599122"/>
          </a:xfrm>
          <a:prstGeom prst="rect">
            <a:avLst/>
          </a:prstGeom>
        </p:spPr>
      </p:pic>
      <p:pic>
        <p:nvPicPr>
          <p:cNvPr id="6" name="Picture 5" descr="A group of people standing next to a puzzle&#10;&#10;Description automatically generated">
            <a:extLst>
              <a:ext uri="{FF2B5EF4-FFF2-40B4-BE49-F238E27FC236}">
                <a16:creationId xmlns:a16="http://schemas.microsoft.com/office/drawing/2014/main" id="{98440C57-1C82-381D-6754-ECECF5BA1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9402" y="-1447"/>
            <a:ext cx="3594340" cy="22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326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044C-0962-4A45-BE96-DE20BA53F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8A6F0-C33A-4DAC-85DA-18946E400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numCol="2" rtlCol="0"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err="1">
                <a:cs typeface="Calibri"/>
              </a:rPr>
              <a:t>Gecat</a:t>
            </a:r>
            <a:r>
              <a:rPr lang="en-US">
                <a:cs typeface="Calibri"/>
              </a:rPr>
              <a:t> Introduction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Journey Management System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Problems with data entry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Task 1 Making website</a:t>
            </a:r>
          </a:p>
          <a:p>
            <a:pPr marL="514350" indent="-514350">
              <a:buAutoNum type="arabicPeriod"/>
            </a:pPr>
            <a:r>
              <a:rPr lang="en-US" err="1">
                <a:cs typeface="Calibri"/>
              </a:rPr>
              <a:t>Gecat</a:t>
            </a:r>
            <a:r>
              <a:rPr lang="en-US">
                <a:cs typeface="Calibri"/>
              </a:rPr>
              <a:t> </a:t>
            </a:r>
            <a:r>
              <a:rPr lang="en-US">
                <a:latin typeface="Calibri"/>
                <a:ea typeface="Calibri"/>
                <a:cs typeface="Calibri"/>
              </a:rPr>
              <a:t>Infrastructure</a:t>
            </a:r>
            <a:r>
              <a:rPr lang="en-US">
                <a:cs typeface="Calibri"/>
              </a:rPr>
              <a:t>, DP, ICT Tech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Task 2 FAS Oceans Jisr Report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FAS </a:t>
            </a:r>
            <a:r>
              <a:rPr lang="en-US">
                <a:latin typeface="Calibri"/>
                <a:ea typeface="Calibri"/>
                <a:cs typeface="Calibri"/>
              </a:rPr>
              <a:t>Infrastructure</a:t>
            </a:r>
            <a:r>
              <a:rPr lang="en-US">
                <a:cs typeface="Calibri"/>
              </a:rPr>
              <a:t>, DP, ICT Tech</a:t>
            </a:r>
            <a:endParaRPr lang="en-US">
              <a:ea typeface="Calibri"/>
              <a:cs typeface="Calibri"/>
            </a:endParaRP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Task 3 Excel to Form to Excel</a:t>
            </a:r>
          </a:p>
          <a:p>
            <a:pPr marL="514350" indent="-514350">
              <a:buAutoNum type="arabicPeriod"/>
            </a:pPr>
            <a:r>
              <a:rPr lang="en-US">
                <a:cs typeface="Calibri"/>
              </a:rPr>
              <a:t>Conclusion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B787C-36E7-46B3-91D8-924954726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7B34D-C544-44ED-81E1-E959259D3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A5D23-CF4A-4C6B-8927-85F23E1CC0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2BC2245-372C-3723-5836-568731310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9192" y="104960"/>
            <a:ext cx="2882900" cy="1605991"/>
          </a:xfrm>
          <a:prstGeom prst="rect">
            <a:avLst/>
          </a:prstGeom>
        </p:spPr>
      </p:pic>
      <p:pic>
        <p:nvPicPr>
          <p:cNvPr id="7" name="Picture 6" descr="A blue and white circle with a road and a clipboard&#10;&#10;Description automatically generated">
            <a:extLst>
              <a:ext uri="{FF2B5EF4-FFF2-40B4-BE49-F238E27FC236}">
                <a16:creationId xmlns:a16="http://schemas.microsoft.com/office/drawing/2014/main" id="{1E1F8439-4489-E232-8502-893862247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243" y="99264"/>
            <a:ext cx="1518609" cy="1604873"/>
          </a:xfrm>
          <a:prstGeom prst="rect">
            <a:avLst/>
          </a:prstGeom>
        </p:spPr>
      </p:pic>
      <p:pic>
        <p:nvPicPr>
          <p:cNvPr id="8" name="Picture 7" descr="A green file with a white square on it&#10;&#10;Description automatically generated">
            <a:extLst>
              <a:ext uri="{FF2B5EF4-FFF2-40B4-BE49-F238E27FC236}">
                <a16:creationId xmlns:a16="http://schemas.microsoft.com/office/drawing/2014/main" id="{60173938-3EC6-56C9-945F-DF214F722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4849" y="103996"/>
            <a:ext cx="1570008" cy="15556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1E1E21B-E61E-ECE9-5AD1-A538605C0B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66826" y="4619262"/>
            <a:ext cx="3033623" cy="994799"/>
          </a:xfrm>
          <a:prstGeom prst="rect">
            <a:avLst/>
          </a:prstGeom>
        </p:spPr>
      </p:pic>
      <p:pic>
        <p:nvPicPr>
          <p:cNvPr id="10" name="Picture 9" descr="A logo of a company&#10;&#10;Description automatically generated">
            <a:extLst>
              <a:ext uri="{FF2B5EF4-FFF2-40B4-BE49-F238E27FC236}">
                <a16:creationId xmlns:a16="http://schemas.microsoft.com/office/drawing/2014/main" id="{4793D9B8-4ED3-07A1-E876-7EF4027636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7191" y="2577639"/>
            <a:ext cx="1714899" cy="1713782"/>
          </a:xfrm>
          <a:prstGeom prst="rect">
            <a:avLst/>
          </a:prstGeom>
        </p:spPr>
      </p:pic>
      <p:pic>
        <p:nvPicPr>
          <p:cNvPr id="11" name="Picture 10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CF6A3C98-9833-F54F-032E-A553C1B34CB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6140" t="24151" r="16095" b="18490"/>
          <a:stretch/>
        </p:blipFill>
        <p:spPr>
          <a:xfrm>
            <a:off x="6279219" y="2881555"/>
            <a:ext cx="2779448" cy="1480873"/>
          </a:xfrm>
          <a:prstGeom prst="rect">
            <a:avLst/>
          </a:prstGeom>
        </p:spPr>
      </p:pic>
      <p:pic>
        <p:nvPicPr>
          <p:cNvPr id="12" name="Picture 11" descr="A black apple logo with a bite taken out of it&#10;&#10;Description automatically generated">
            <a:extLst>
              <a:ext uri="{FF2B5EF4-FFF2-40B4-BE49-F238E27FC236}">
                <a16:creationId xmlns:a16="http://schemas.microsoft.com/office/drawing/2014/main" id="{1AF3186A-3BE8-D256-9598-28C5963128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55222" y="258147"/>
            <a:ext cx="2314755" cy="1258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AB17AA-E160-6765-A357-84168A2E7B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9398" y="5850629"/>
            <a:ext cx="3464944" cy="879297"/>
          </a:xfrm>
          <a:prstGeom prst="rect">
            <a:avLst/>
          </a:prstGeom>
        </p:spPr>
      </p:pic>
      <p:pic>
        <p:nvPicPr>
          <p:cNvPr id="14" name="Picture 13" descr="A group of icons on a white background&#10;&#10;Description automatically generated">
            <a:extLst>
              <a:ext uri="{FF2B5EF4-FFF2-40B4-BE49-F238E27FC236}">
                <a16:creationId xmlns:a16="http://schemas.microsoft.com/office/drawing/2014/main" id="{049702C1-D684-D24F-D75D-4B45E4987D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15661" y="5840942"/>
            <a:ext cx="2671314" cy="887982"/>
          </a:xfrm>
          <a:prstGeom prst="rect">
            <a:avLst/>
          </a:prstGeom>
        </p:spPr>
      </p:pic>
      <p:pic>
        <p:nvPicPr>
          <p:cNvPr id="15" name="Picture 14" descr="A yellow and white logo&#10;&#10;Description automatically generated">
            <a:extLst>
              <a:ext uri="{FF2B5EF4-FFF2-40B4-BE49-F238E27FC236}">
                <a16:creationId xmlns:a16="http://schemas.microsoft.com/office/drawing/2014/main" id="{F504F8EB-BBC7-39E2-7870-847EEE7056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2934" y="4367283"/>
            <a:ext cx="1321280" cy="15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61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The form is the most refined solution for the JMS team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Still need to fix some bugs in the website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I learned many new skills from this summer training like PHP web development, making login page on web, etc.</a:t>
            </a:r>
          </a:p>
          <a:p>
            <a:r>
              <a:rPr lang="en-US">
                <a:ea typeface="Calibri"/>
                <a:cs typeface="Calibri"/>
              </a:rPr>
              <a:t>This was a very helpful experience for me and will help me in my future career.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58BFA-58AB-4C15-A110-3BE5D02B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DE8228D-7206-49A1-AA92-8B0AAA0BF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 descr="A person holding a net to another person&#10;&#10;Description automatically generated">
            <a:extLst>
              <a:ext uri="{FF2B5EF4-FFF2-40B4-BE49-F238E27FC236}">
                <a16:creationId xmlns:a16="http://schemas.microsoft.com/office/drawing/2014/main" id="{BA39F690-4E3F-9900-B9E8-B4F35F20C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727" y="4489749"/>
            <a:ext cx="3881887" cy="2363279"/>
          </a:xfrm>
          <a:prstGeom prst="rect">
            <a:avLst/>
          </a:prstGeom>
        </p:spPr>
      </p:pic>
      <p:pic>
        <p:nvPicPr>
          <p:cNvPr id="6" name="Picture 5" descr="A computer with icons on the screen&#10;&#10;Description automatically generated">
            <a:extLst>
              <a:ext uri="{FF2B5EF4-FFF2-40B4-BE49-F238E27FC236}">
                <a16:creationId xmlns:a16="http://schemas.microsoft.com/office/drawing/2014/main" id="{4B596CBD-0514-7708-127F-46A96C98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15" y="4667368"/>
            <a:ext cx="1984181" cy="2030084"/>
          </a:xfrm>
          <a:prstGeom prst="rect">
            <a:avLst/>
          </a:prstGeom>
        </p:spPr>
      </p:pic>
      <p:pic>
        <p:nvPicPr>
          <p:cNvPr id="7" name="Picture 6" descr="A screenshot of a google sheets application&#10;&#10;Description automatically generated">
            <a:extLst>
              <a:ext uri="{FF2B5EF4-FFF2-40B4-BE49-F238E27FC236}">
                <a16:creationId xmlns:a16="http://schemas.microsoft.com/office/drawing/2014/main" id="{97301651-9476-2E24-E702-D2DD8963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205" y="4428627"/>
            <a:ext cx="4111925" cy="2370160"/>
          </a:xfrm>
          <a:prstGeom prst="rect">
            <a:avLst/>
          </a:prstGeom>
        </p:spPr>
      </p:pic>
      <p:pic>
        <p:nvPicPr>
          <p:cNvPr id="8" name="Picture 7" descr="A blue text with a white background&#10;&#10;Description automatically generated">
            <a:extLst>
              <a:ext uri="{FF2B5EF4-FFF2-40B4-BE49-F238E27FC236}">
                <a16:creationId xmlns:a16="http://schemas.microsoft.com/office/drawing/2014/main" id="{739EEE30-6BDD-7877-4299-41C67CB0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689" t="21887" r="17453" b="19826"/>
          <a:stretch/>
        </p:blipFill>
        <p:spPr>
          <a:xfrm>
            <a:off x="5026737" y="-1598"/>
            <a:ext cx="3119896" cy="1717555"/>
          </a:xfrm>
          <a:prstGeom prst="rect">
            <a:avLst/>
          </a:prstGeom>
        </p:spPr>
      </p:pic>
      <p:pic>
        <p:nvPicPr>
          <p:cNvPr id="9" name="Picture 8" descr="A logo with blue letters&#10;&#10;Description automatically generated">
            <a:extLst>
              <a:ext uri="{FF2B5EF4-FFF2-40B4-BE49-F238E27FC236}">
                <a16:creationId xmlns:a16="http://schemas.microsoft.com/office/drawing/2014/main" id="{F8F6DC14-62D9-60F4-7FCA-44634B594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5134" y="175517"/>
            <a:ext cx="29908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3003-2562-4018-A90B-441F9708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969C7-F90B-4087-A3AC-A48A2E4DF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All pictures are taken from google.</a:t>
            </a:r>
          </a:p>
          <a:p>
            <a:r>
              <a:rPr lang="en-US" dirty="0">
                <a:ea typeface="+mn-lt"/>
                <a:cs typeface="+mn-lt"/>
                <a:hlinkClick r:id="rId3"/>
              </a:rPr>
              <a:t>https://www.php.net/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  <a:hlinkClick r:id="rId4"/>
              </a:rPr>
              <a:t>https://www.w3schools.com/html/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  <a:hlinkClick r:id="rId5"/>
              </a:rPr>
              <a:t>https://www.w3schools.com/css/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  <a:hlinkClick r:id="rId6"/>
              </a:rPr>
              <a:t>https://code.visualstudio.com/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  <a:hlinkClick r:id="rId7"/>
              </a:rPr>
              <a:t>https://www.jisr.net/en</a:t>
            </a:r>
            <a:r>
              <a:rPr lang="en-US" dirty="0">
                <a:ea typeface="+mn-lt"/>
                <a:cs typeface="+mn-lt"/>
              </a:rPr>
              <a:t> </a:t>
            </a:r>
            <a:endParaRPr lang="en-US"/>
          </a:p>
          <a:p>
            <a:r>
              <a:rPr lang="en-US" dirty="0">
                <a:ea typeface="+mn-lt"/>
                <a:cs typeface="+mn-lt"/>
                <a:hlinkClick r:id="rId8"/>
              </a:rPr>
              <a:t>https://developers.google.com/apps-script</a:t>
            </a:r>
            <a:r>
              <a:rPr lang="en-US" dirty="0">
                <a:ea typeface="+mn-lt"/>
                <a:cs typeface="+mn-lt"/>
              </a:rPr>
              <a:t> </a:t>
            </a:r>
          </a:p>
          <a:p>
            <a:r>
              <a:rPr lang="en-US" dirty="0">
                <a:ea typeface="+mn-lt"/>
                <a:cs typeface="+mn-lt"/>
                <a:hlinkClick r:id="rId9"/>
              </a:rPr>
              <a:t>https://workspace.google.com/products/sheets/</a:t>
            </a:r>
            <a:r>
              <a:rPr lang="en-US" dirty="0">
                <a:ea typeface="+mn-lt"/>
                <a:cs typeface="+mn-lt"/>
              </a:rPr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7E4409-E1DD-418C-821C-45D44C61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B787E-6E5D-41DB-8EBD-D9CCF0F2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2A5D23-CF4A-4C6B-8927-85F23E1CC0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73762C-F5F0-4E15-A47C-188A7B3AE9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164" y="136525"/>
            <a:ext cx="4687066" cy="19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81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CCC05F-C7E6-17D1-5F74-160ED9B1C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BA76AE-617D-6FDE-7336-9FF68375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AAA41ECE-1F9A-45FD-4CDE-50C4E930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1148899"/>
            <a:ext cx="12203501" cy="456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81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6DE5-B952-39EB-F770-F37C4940A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1404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Presentation Ended</a:t>
            </a:r>
            <a:br>
              <a:rPr lang="en-US">
                <a:cs typeface="Calibri Light"/>
              </a:rPr>
            </a:br>
            <a:r>
              <a:rPr lang="en-US">
                <a:cs typeface="Calibri Light"/>
              </a:rPr>
              <a:t>Thank you for Listening and Watching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939BBF-32AE-D5F3-725A-70B56801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151ECA-C9B7-77BC-2075-03A09262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23</a:t>
            </a:fld>
            <a:endParaRPr lang="en-US"/>
          </a:p>
        </p:txBody>
      </p:sp>
      <p:pic>
        <p:nvPicPr>
          <p:cNvPr id="11" name="Picture 11" descr="Qr code&#10;&#10;Description automatically generated">
            <a:extLst>
              <a:ext uri="{FF2B5EF4-FFF2-40B4-BE49-F238E27FC236}">
                <a16:creationId xmlns:a16="http://schemas.microsoft.com/office/drawing/2014/main" id="{241CFB32-1A77-CB78-B512-AB476565A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8" y="115588"/>
            <a:ext cx="2019015" cy="1135696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4A7CED4E-9D63-60BE-9D8D-BC4346D8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91" y="2614429"/>
            <a:ext cx="2901349" cy="1629139"/>
          </a:xfrm>
          <a:prstGeom prst="rect">
            <a:avLst/>
          </a:prstGeom>
        </p:spPr>
      </p:pic>
      <p:pic>
        <p:nvPicPr>
          <p:cNvPr id="9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6232DE90-9C44-4C97-6524-34DC8D05C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1645" y="1940225"/>
            <a:ext cx="5863086" cy="4357777"/>
          </a:xfrm>
          <a:prstGeom prst="rect">
            <a:avLst/>
          </a:prstGeom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883FC735-8BA7-DD6C-2458-AD3BFD06CE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5155" y="4575019"/>
            <a:ext cx="2743200" cy="1417320"/>
          </a:xfrm>
          <a:prstGeom prst="rect">
            <a:avLst/>
          </a:prstGeom>
        </p:spPr>
      </p:pic>
      <p:pic>
        <p:nvPicPr>
          <p:cNvPr id="7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A90D5547-11C8-4433-956C-7087B2842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329" y="136526"/>
            <a:ext cx="2026025" cy="11356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208F61-8A67-21C0-D50C-86E77EE64C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53" y="2276744"/>
            <a:ext cx="23812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4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38325"/>
            <a:ext cx="10515600" cy="49990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Worked in </a:t>
            </a:r>
            <a:r>
              <a:rPr lang="en-US" err="1">
                <a:cs typeface="Calibri"/>
              </a:rPr>
              <a:t>Gecat</a:t>
            </a:r>
            <a:r>
              <a:rPr lang="en-US">
                <a:cs typeface="Calibri"/>
              </a:rPr>
              <a:t> Company in department</a:t>
            </a:r>
            <a:r>
              <a:rPr lang="en-US">
                <a:ea typeface="Calibri"/>
                <a:cs typeface="Calibri"/>
              </a:rPr>
              <a:t> of Journey Managment</a:t>
            </a:r>
          </a:p>
          <a:p>
            <a:r>
              <a:rPr lang="en-US">
                <a:ea typeface="Calibri"/>
                <a:cs typeface="Calibri"/>
              </a:rPr>
              <a:t>They used Google Sheets to store records of deliveries</a:t>
            </a:r>
          </a:p>
          <a:p>
            <a:r>
              <a:rPr lang="en-US">
                <a:ea typeface="Calibri"/>
                <a:cs typeface="Calibri"/>
              </a:rPr>
              <a:t>I made solutions to help the company be more efficient in storing records</a:t>
            </a:r>
          </a:p>
          <a:p>
            <a:r>
              <a:rPr lang="en-US">
                <a:ea typeface="Calibri"/>
                <a:cs typeface="Calibri"/>
              </a:rPr>
              <a:t>It included making website using HTML, PHP and MySQL.</a:t>
            </a:r>
          </a:p>
          <a:p>
            <a:r>
              <a:rPr lang="en-US">
                <a:ea typeface="Calibri"/>
                <a:cs typeface="Calibri"/>
              </a:rPr>
              <a:t>Alternatively, using Google Forms to add records to excel file</a:t>
            </a:r>
          </a:p>
          <a:p>
            <a:r>
              <a:rPr lang="en-US">
                <a:ea typeface="Calibri"/>
                <a:cs typeface="Calibri"/>
              </a:rPr>
              <a:t>I also went to FAS Oceans office where our main summer training tasks were done</a:t>
            </a:r>
          </a:p>
          <a:p>
            <a:r>
              <a:rPr lang="en-US">
                <a:ea typeface="Calibri"/>
                <a:cs typeface="Calibri"/>
              </a:rPr>
              <a:t>This presentation will talk about what I did in the summer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82E518-A987-47F0-AF8F-A69773A7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43309-5F5D-412B-BDBC-1C9C37453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pic>
        <p:nvPicPr>
          <p:cNvPr id="5" name="Picture 4" descr="A logo with a check mark&#10;&#10;Description automatically generated">
            <a:extLst>
              <a:ext uri="{FF2B5EF4-FFF2-40B4-BE49-F238E27FC236}">
                <a16:creationId xmlns:a16="http://schemas.microsoft.com/office/drawing/2014/main" id="{A146C942-A68F-5C46-C56E-45D619BA3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860" y="25898"/>
            <a:ext cx="1689340" cy="1818736"/>
          </a:xfrm>
          <a:prstGeom prst="rect">
            <a:avLst/>
          </a:prstGeom>
        </p:spPr>
      </p:pic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454A95A4-DA56-D1F9-1211-6228E6C9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657" y="184568"/>
            <a:ext cx="5752382" cy="148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3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 Light"/>
              </a:rPr>
              <a:t>Gecat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It works with Aramco to provide pre-site operations</a:t>
            </a:r>
          </a:p>
          <a:p>
            <a:r>
              <a:rPr lang="en-GB">
                <a:ea typeface="Calibri"/>
                <a:cs typeface="Calibri"/>
              </a:rPr>
              <a:t>It has many departments in different buildings</a:t>
            </a:r>
          </a:p>
          <a:p>
            <a:r>
              <a:rPr lang="en-GB">
                <a:ea typeface="Calibri"/>
                <a:cs typeface="Calibri"/>
              </a:rPr>
              <a:t>I went to Journey management system and HR Department under the name of FAS Oceans</a:t>
            </a:r>
            <a:endParaRPr lang="en-GB"/>
          </a:p>
          <a:p>
            <a:endParaRPr lang="en-GB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green and grey logo&#10;&#10;Description automatically generated">
            <a:extLst>
              <a:ext uri="{FF2B5EF4-FFF2-40B4-BE49-F238E27FC236}">
                <a16:creationId xmlns:a16="http://schemas.microsoft.com/office/drawing/2014/main" id="{52AE30AD-F4E6-8D6A-38B9-FDDC9162A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62" y="4236167"/>
            <a:ext cx="2762250" cy="1657350"/>
          </a:xfrm>
          <a:prstGeom prst="rect">
            <a:avLst/>
          </a:prstGeom>
        </p:spPr>
      </p:pic>
      <p:pic>
        <p:nvPicPr>
          <p:cNvPr id="7" name="Picture 6" descr="A close-up of a factory&#10;&#10;Description automatically generated">
            <a:extLst>
              <a:ext uri="{FF2B5EF4-FFF2-40B4-BE49-F238E27FC236}">
                <a16:creationId xmlns:a16="http://schemas.microsoft.com/office/drawing/2014/main" id="{9706390F-19D6-4B59-4DCD-3A398AB7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352" y="3509301"/>
            <a:ext cx="4559710" cy="2562533"/>
          </a:xfrm>
          <a:prstGeom prst="rect">
            <a:avLst/>
          </a:prstGeom>
        </p:spPr>
      </p:pic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7F92BFB8-CA6A-9B1A-EF57-A84935F13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060" y="162847"/>
            <a:ext cx="2866718" cy="1493274"/>
          </a:xfrm>
          <a:prstGeom prst="rect">
            <a:avLst/>
          </a:prstGeom>
        </p:spPr>
      </p:pic>
      <p:pic>
        <p:nvPicPr>
          <p:cNvPr id="9" name="Picture 8" descr="A blue truck on the road&#10;&#10;Description automatically generated">
            <a:extLst>
              <a:ext uri="{FF2B5EF4-FFF2-40B4-BE49-F238E27FC236}">
                <a16:creationId xmlns:a16="http://schemas.microsoft.com/office/drawing/2014/main" id="{D8930442-4349-916D-9935-171581E689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24" t="23369" r="863" b="17959"/>
          <a:stretch/>
        </p:blipFill>
        <p:spPr>
          <a:xfrm>
            <a:off x="3242728" y="120501"/>
            <a:ext cx="4000535" cy="157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1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cs typeface="Calibri Light"/>
              </a:rPr>
              <a:t>Gecat</a:t>
            </a:r>
            <a:r>
              <a:rPr lang="en-GB">
                <a:cs typeface="Calibri Light"/>
              </a:rPr>
              <a:t> Journey Management System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Use google sheets to record different deliveries</a:t>
            </a:r>
          </a:p>
          <a:p>
            <a:r>
              <a:rPr lang="en-GB">
                <a:cs typeface="Calibri"/>
              </a:rPr>
              <a:t>Is getting harder to manage 50+ deliveries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Records are put when a delivery is more than 100 to 150 KM long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Need to record delivery for all deliveries</a:t>
            </a:r>
          </a:p>
          <a:p>
            <a:r>
              <a:rPr lang="en-GB">
                <a:ea typeface="Calibri" panose="020F0502020204030204"/>
                <a:cs typeface="Calibri"/>
              </a:rPr>
              <a:t>The driver send paper form to JMS team through WhatsApp, then JMS team enters the data into Excel</a:t>
            </a:r>
          </a:p>
          <a:p>
            <a:r>
              <a:rPr lang="en-GB">
                <a:ea typeface="Calibri" panose="020F0502020204030204"/>
                <a:cs typeface="Calibri"/>
              </a:rPr>
              <a:t>Manual entry can introduce mistakes in the system.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screenshot of a website&#10;&#10;Description automatically generated">
            <a:extLst>
              <a:ext uri="{FF2B5EF4-FFF2-40B4-BE49-F238E27FC236}">
                <a16:creationId xmlns:a16="http://schemas.microsoft.com/office/drawing/2014/main" id="{63466D5C-2FBE-C05F-B4CA-FB2F1465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262" y="364459"/>
            <a:ext cx="2974361" cy="1941359"/>
          </a:xfrm>
          <a:prstGeom prst="rect">
            <a:avLst/>
          </a:prstGeom>
        </p:spPr>
      </p:pic>
      <p:pic>
        <p:nvPicPr>
          <p:cNvPr id="7" name="Picture 6" descr="A computer screen with a black arrow pointing to the month of may&#10;&#10;Description automatically generated">
            <a:extLst>
              <a:ext uri="{FF2B5EF4-FFF2-40B4-BE49-F238E27FC236}">
                <a16:creationId xmlns:a16="http://schemas.microsoft.com/office/drawing/2014/main" id="{3F04CEF7-5B72-ED99-2AB9-8C109A621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" y="5589588"/>
            <a:ext cx="4505325" cy="581025"/>
          </a:xfrm>
          <a:prstGeom prst="rect">
            <a:avLst/>
          </a:prstGeom>
        </p:spPr>
      </p:pic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184A1253-AD89-0E50-9379-85337FE9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157" y="5414153"/>
            <a:ext cx="3233647" cy="144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60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199B5D-E950-0FE6-50FB-06BD95EBC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194658"/>
              </p:ext>
            </p:extLst>
          </p:nvPr>
        </p:nvGraphicFramePr>
        <p:xfrm>
          <a:off x="-1" y="57509"/>
          <a:ext cx="3072469" cy="680216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72469">
                  <a:extLst>
                    <a:ext uri="{9D8B030D-6E8A-4147-A177-3AD203B41FA5}">
                      <a16:colId xmlns:a16="http://schemas.microsoft.com/office/drawing/2014/main" val="4002093974"/>
                    </a:ext>
                  </a:extLst>
                </a:gridCol>
              </a:tblGrid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EMPLOYEE NAME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069671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BADGE NUMBER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70873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STARTING LOCATION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ar-AE" sz="1600" b="1" i="0" u="none" strike="noStrike">
                          <a:solidFill>
                            <a:srgbClr val="000000"/>
                          </a:solidFill>
                          <a:effectLst/>
                          <a:cs typeface="Arial"/>
                        </a:rPr>
                        <a:t>بداية الرحلة</a:t>
                      </a:r>
                      <a:r>
                        <a:rPr lang="ar-AE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ar-AE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047319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VEHICLE PLATE NO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904959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DESTINATION OF TRAVEL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ar-AE" sz="1600" b="1" i="0" u="none" strike="noStrike">
                          <a:solidFill>
                            <a:srgbClr val="000000"/>
                          </a:solidFill>
                          <a:effectLst/>
                          <a:cs typeface="Arial"/>
                        </a:rPr>
                        <a:t>موقع الوجهة</a:t>
                      </a:r>
                      <a:r>
                        <a:rPr lang="ar-AE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ar-AE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0160670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DEPARTURE TIME</a:t>
                      </a:r>
                      <a:r>
                        <a:rPr lang="en-US" sz="1600" b="0" i="0">
                          <a:solidFill>
                            <a:srgbClr val="0000FF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FF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FROM CAMP</a:t>
                      </a:r>
                      <a:r>
                        <a:rPr lang="en-US" sz="1600" b="0" i="0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6313525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EXPECTED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ARRIVAL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TIME 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FROM CAMP TO RIG/SITE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4341760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STATUS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(FROM CAMP TO RIG/SITE)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8328051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EXPECTED </a:t>
                      </a:r>
                      <a:r>
                        <a:rPr lang="en-US" sz="1600" b="1" i="0" u="none" strike="noStrike">
                          <a:solidFill>
                            <a:srgbClr val="0000FF"/>
                          </a:solidFill>
                          <a:effectLst/>
                          <a:latin typeface="Arial"/>
                        </a:rPr>
                        <a:t>RETURN</a:t>
                      </a: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 TIME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FROM RIG/SITE TO CAMP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427220"/>
                  </a:ext>
                </a:extLst>
              </a:tr>
              <a:tr h="558699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STATUS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  <a:t> </a:t>
                      </a:r>
                      <a:b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WordVisiCarriageReturn_MSFontService"/>
                        </a:rPr>
                      </a:b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(FROM RIG/SITE TO CAMP)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682278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CONTACT NO.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4314099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THURAYA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8912979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INFORMATION SOURCE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037550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PASSENGERS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695069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NOTED BY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8624031"/>
                  </a:ext>
                </a:extLst>
              </a:tr>
              <a:tr h="321252"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125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REMARKS</a:t>
                      </a:r>
                      <a:r>
                        <a:rPr lang="en-US" sz="1600" b="0" i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  <a:endParaRPr lang="en-US" sz="1600" b="0" i="0">
                        <a:effectLst/>
                        <a:latin typeface="Arial"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5515722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7E706B9-45EA-4CBD-3871-A2A4B94D649F}"/>
              </a:ext>
            </a:extLst>
          </p:cNvPr>
          <p:cNvSpPr txBox="1"/>
          <p:nvPr/>
        </p:nvSpPr>
        <p:spPr>
          <a:xfrm>
            <a:off x="3262120" y="-5392"/>
            <a:ext cx="564696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ea typeface="Calibri"/>
                <a:cs typeface="Calibri"/>
              </a:rPr>
              <a:t>Problems: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Manual Data entry leads to spelling mistakes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Mistakes in badge number that is 10 digits long could also be found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Better solution can be to use dropdowns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To store </a:t>
            </a:r>
            <a:r>
              <a:rPr lang="en-US" err="1">
                <a:ea typeface="Calibri"/>
                <a:cs typeface="Calibri"/>
              </a:rPr>
              <a:t>multple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attribuites</a:t>
            </a:r>
            <a:r>
              <a:rPr lang="en-US">
                <a:ea typeface="Calibri"/>
                <a:cs typeface="Calibri"/>
              </a:rPr>
              <a:t> of a person can be stored using database instead of excel</a:t>
            </a:r>
          </a:p>
        </p:txBody>
      </p:sp>
      <p:pic>
        <p:nvPicPr>
          <p:cNvPr id="16" name="Picture 15" descr="A close up of text&#10;&#10;Description automatically generated">
            <a:extLst>
              <a:ext uri="{FF2B5EF4-FFF2-40B4-BE49-F238E27FC236}">
                <a16:creationId xmlns:a16="http://schemas.microsoft.com/office/drawing/2014/main" id="{30F58256-1D73-F46A-D6F8-F66623619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791" y="2810145"/>
            <a:ext cx="2924175" cy="1228725"/>
          </a:xfrm>
          <a:prstGeom prst="rect">
            <a:avLst/>
          </a:prstGeom>
        </p:spPr>
      </p:pic>
      <p:pic>
        <p:nvPicPr>
          <p:cNvPr id="17" name="Picture 16" descr="A screenshot of a white sheet with black text&#10;&#10;Description automatically generated">
            <a:extLst>
              <a:ext uri="{FF2B5EF4-FFF2-40B4-BE49-F238E27FC236}">
                <a16:creationId xmlns:a16="http://schemas.microsoft.com/office/drawing/2014/main" id="{46C3D056-B560-FCD4-D584-E2ACAED0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443" y="61231"/>
            <a:ext cx="1948543" cy="4830536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BAE20FE9-5EFF-79A4-939C-F7D62740C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904" y="4962063"/>
            <a:ext cx="6223908" cy="1915886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E078F7CA-2688-3CC3-31A9-E6E45097DD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7799" y="4963578"/>
            <a:ext cx="1805669" cy="19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4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Task 1 Making Website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cs typeface="Calibri"/>
              </a:rPr>
              <a:t>Adding, Editing, Removing Record from Table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Google Map API, Leaflet API to use for address input</a:t>
            </a:r>
            <a:endParaRPr lang="en-GB">
              <a:ea typeface="Calibri"/>
              <a:cs typeface="Calibri"/>
            </a:endParaRPr>
          </a:p>
          <a:p>
            <a:r>
              <a:rPr lang="en-GB">
                <a:cs typeface="Calibri"/>
              </a:rPr>
              <a:t>Used some JavaScript to control number of items to be entered in one input and to implement APIs</a:t>
            </a:r>
            <a:endParaRPr lang="en-GB">
              <a:ea typeface="Calibri" panose="020F0502020204030204"/>
              <a:cs typeface="Calibri"/>
            </a:endParaRPr>
          </a:p>
          <a:p>
            <a:r>
              <a:rPr lang="en-GB">
                <a:cs typeface="Calibri"/>
              </a:rPr>
              <a:t>Some CSS Styles to add colour to website and edit positions of elements</a:t>
            </a:r>
          </a:p>
          <a:p>
            <a:r>
              <a:rPr lang="en-GB">
                <a:ea typeface="Calibri" panose="020F0502020204030204"/>
                <a:cs typeface="Calibri"/>
              </a:rPr>
              <a:t>Files include: </a:t>
            </a:r>
            <a:r>
              <a:rPr lang="en-GB" err="1">
                <a:ea typeface="Calibri" panose="020F0502020204030204"/>
                <a:cs typeface="Calibri"/>
              </a:rPr>
              <a:t>index.php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config.php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login.php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admin.php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user.php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passengerform.php</a:t>
            </a:r>
            <a:r>
              <a:rPr lang="en-GB">
                <a:ea typeface="Calibri" panose="020F0502020204030204"/>
                <a:cs typeface="Calibri"/>
              </a:rPr>
              <a:t>, </a:t>
            </a:r>
            <a:r>
              <a:rPr lang="en-GB" err="1">
                <a:ea typeface="Calibri" panose="020F0502020204030204"/>
                <a:cs typeface="Calibri"/>
              </a:rPr>
              <a:t>passengerprocess.php</a:t>
            </a:r>
            <a:r>
              <a:rPr lang="en-GB">
                <a:ea typeface="Calibri" panose="020F0502020204030204"/>
                <a:cs typeface="Calibri"/>
              </a:rPr>
              <a:t>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B1280FE0-9435-3623-2006-DD64432FD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915" y="242348"/>
            <a:ext cx="3519039" cy="1470624"/>
          </a:xfrm>
          <a:prstGeom prst="rect">
            <a:avLst/>
          </a:prstGeom>
        </p:spPr>
      </p:pic>
      <p:pic>
        <p:nvPicPr>
          <p:cNvPr id="7" name="Picture 6" descr="A map with a red pin on it&#10;&#10;Description automatically generated">
            <a:extLst>
              <a:ext uri="{FF2B5EF4-FFF2-40B4-BE49-F238E27FC236}">
                <a16:creationId xmlns:a16="http://schemas.microsoft.com/office/drawing/2014/main" id="{80C5C04C-2B46-DC4A-7E67-2EDED7A03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49" t="22066" r="9840" b="20397"/>
          <a:stretch/>
        </p:blipFill>
        <p:spPr>
          <a:xfrm>
            <a:off x="8143553" y="5268039"/>
            <a:ext cx="4015296" cy="1462859"/>
          </a:xfrm>
          <a:prstGeom prst="rect">
            <a:avLst/>
          </a:prstGeom>
        </p:spPr>
      </p:pic>
      <p:pic>
        <p:nvPicPr>
          <p:cNvPr id="8" name="Picture 7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4CFB1C53-9E66-4941-1538-454CB41FF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1977" y="1958294"/>
            <a:ext cx="2954548" cy="766854"/>
          </a:xfrm>
          <a:prstGeom prst="rect">
            <a:avLst/>
          </a:prstGeom>
        </p:spPr>
      </p:pic>
      <p:pic>
        <p:nvPicPr>
          <p:cNvPr id="9" name="Picture 8" descr="A screenshot of a number&#10;&#10;Description automatically generated">
            <a:extLst>
              <a:ext uri="{FF2B5EF4-FFF2-40B4-BE49-F238E27FC236}">
                <a16:creationId xmlns:a16="http://schemas.microsoft.com/office/drawing/2014/main" id="{D546D58F-0BDC-3768-7E58-7A32077A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35" y="5522882"/>
            <a:ext cx="4030154" cy="120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753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8D9D-92D4-2C65-089A-3B7D828EA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 Light"/>
              </a:rPr>
              <a:t>Task1: Tools used</a:t>
            </a:r>
            <a:endParaRPr lang="en-GB">
              <a:ea typeface="Calibri Light"/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05A46-E675-D017-1FF8-9E045E05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ea typeface="Calibri"/>
                <a:cs typeface="Calibri"/>
              </a:rPr>
              <a:t>HTML – forms, </a:t>
            </a:r>
          </a:p>
          <a:p>
            <a:r>
              <a:rPr lang="en-GB">
                <a:ea typeface="Calibri"/>
                <a:cs typeface="Calibri"/>
              </a:rPr>
              <a:t>PHP – for implementing database integration</a:t>
            </a:r>
          </a:p>
          <a:p>
            <a:r>
              <a:rPr lang="en-GB">
                <a:ea typeface="Calibri"/>
                <a:cs typeface="Calibri"/>
              </a:rPr>
              <a:t>FTP – for editing the website</a:t>
            </a:r>
          </a:p>
          <a:p>
            <a:r>
              <a:rPr lang="en-GB">
                <a:ea typeface="Calibri"/>
                <a:cs typeface="Calibri"/>
              </a:rPr>
              <a:t>MySQL – the database used, older version without relationship integrity, it needed to be coded in</a:t>
            </a:r>
          </a:p>
          <a:p>
            <a:r>
              <a:rPr lang="en-GB">
                <a:ea typeface="Calibri"/>
                <a:cs typeface="Calibri"/>
              </a:rPr>
              <a:t>Linux – OS that runs the above-mentioned programs, used it to install programs and run the website (shown in appendix of the report)</a:t>
            </a:r>
          </a:p>
          <a:p>
            <a:r>
              <a:rPr lang="en-GB" err="1">
                <a:ea typeface="Calibri"/>
                <a:cs typeface="Calibri"/>
              </a:rPr>
              <a:t>InfinityFree</a:t>
            </a:r>
            <a:r>
              <a:rPr lang="en-GB">
                <a:ea typeface="Calibri"/>
                <a:cs typeface="Calibri"/>
              </a:rPr>
              <a:t> – Platform that has the website hosted on, it provides tools to edit the site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een and white logo&#10;&#10;Description automatically generated">
            <a:extLst>
              <a:ext uri="{FF2B5EF4-FFF2-40B4-BE49-F238E27FC236}">
                <a16:creationId xmlns:a16="http://schemas.microsoft.com/office/drawing/2014/main" id="{5E219C08-CFF7-A6F8-5B5A-C210E9F4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068" y="371168"/>
            <a:ext cx="1452114" cy="1337096"/>
          </a:xfrm>
          <a:prstGeom prst="rect">
            <a:avLst/>
          </a:prstGeom>
        </p:spPr>
      </p:pic>
      <p:pic>
        <p:nvPicPr>
          <p:cNvPr id="7" name="Picture 6" descr="A red and white sign with white text&#10;&#10;Description automatically generated">
            <a:extLst>
              <a:ext uri="{FF2B5EF4-FFF2-40B4-BE49-F238E27FC236}">
                <a16:creationId xmlns:a16="http://schemas.microsoft.com/office/drawing/2014/main" id="{23EBB081-F4A0-FC69-55D9-E5473BF66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129" y="5598644"/>
            <a:ext cx="2889850" cy="1161855"/>
          </a:xfrm>
          <a:prstGeom prst="rect">
            <a:avLst/>
          </a:prstGeom>
        </p:spPr>
      </p:pic>
      <p:pic>
        <p:nvPicPr>
          <p:cNvPr id="9" name="Picture 8" descr="A purple infinity symbol with black text&#10;&#10;Description automatically generated">
            <a:extLst>
              <a:ext uri="{FF2B5EF4-FFF2-40B4-BE49-F238E27FC236}">
                <a16:creationId xmlns:a16="http://schemas.microsoft.com/office/drawing/2014/main" id="{FC8FA980-BD94-6AE4-C40C-3174F940E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3753" y="2219193"/>
            <a:ext cx="1689340" cy="1689340"/>
          </a:xfrm>
          <a:prstGeom prst="rect">
            <a:avLst/>
          </a:prstGeom>
        </p:spPr>
      </p:pic>
      <p:pic>
        <p:nvPicPr>
          <p:cNvPr id="10" name="Picture 9" descr="A screenshot of a white background&#10;&#10;Description automatically generated">
            <a:extLst>
              <a:ext uri="{FF2B5EF4-FFF2-40B4-BE49-F238E27FC236}">
                <a16:creationId xmlns:a16="http://schemas.microsoft.com/office/drawing/2014/main" id="{CAB2F735-B207-30D8-787E-C12B911F7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122" y="366893"/>
            <a:ext cx="5183038" cy="135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3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A1EC8-AEE3-8AF7-54EF-8A10C03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Images courtesy of google - Total Slides: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78F441-41BE-FFF5-3B55-FB0EE104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A5D23-CF4A-4C6B-8927-85F23E1CC0F1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9DEB8E4-6728-0B2C-5C7B-1D5D7106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02" y="-5572"/>
            <a:ext cx="12057391" cy="61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888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Gecat Summer Training 241</vt:lpstr>
      <vt:lpstr>Outlines </vt:lpstr>
      <vt:lpstr>Introduction </vt:lpstr>
      <vt:lpstr>Gecat</vt:lpstr>
      <vt:lpstr>Gecat Journey Management System</vt:lpstr>
      <vt:lpstr>PowerPoint Presentation</vt:lpstr>
      <vt:lpstr>Task 1 Making Website</vt:lpstr>
      <vt:lpstr>Task1: Tools used</vt:lpstr>
      <vt:lpstr>PowerPoint Presentation</vt:lpstr>
      <vt:lpstr>Task 1 Problems in Website</vt:lpstr>
      <vt:lpstr>Task 1 Implementing in a Server</vt:lpstr>
      <vt:lpstr>Gecat Infrastructure, Digital Platforms, ICT Tech</vt:lpstr>
      <vt:lpstr>Task2 FAS Jisr Reports</vt:lpstr>
      <vt:lpstr>Task2 FAS Jisr Problems Found</vt:lpstr>
      <vt:lpstr>FAS Infrastructure, Digital Platforms, ICT Tech</vt:lpstr>
      <vt:lpstr>Task3 Sheets to Form to Sheets</vt:lpstr>
      <vt:lpstr>PowerPoint Presentation</vt:lpstr>
      <vt:lpstr>Task3 Excel to Form to Excel</vt:lpstr>
      <vt:lpstr>Task3 Excel to Form to Excel</vt:lpstr>
      <vt:lpstr>Conclusion </vt:lpstr>
      <vt:lpstr>References</vt:lpstr>
      <vt:lpstr>PowerPoint Presentation</vt:lpstr>
      <vt:lpstr>Presentation Ended Thank you for Listening and Watching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 vs HDD</dc:title>
  <dc:creator>ZAMAN MUHAMMAD SHUJA MUJTABA.</dc:creator>
  <cp:revision>380</cp:revision>
  <dcterms:created xsi:type="dcterms:W3CDTF">2019-11-25T07:56:48Z</dcterms:created>
  <dcterms:modified xsi:type="dcterms:W3CDTF">2024-11-04T23:47:35Z</dcterms:modified>
</cp:coreProperties>
</file>